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628" y="523042"/>
            <a:ext cx="308681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STRATEGIC IMPERATIVES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1628" y="1084421"/>
            <a:ext cx="13089136" cy="114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0"/>
              </a:lnSpc>
              <a:buNone/>
            </a:pPr>
            <a:r>
              <a:rPr lang="en-US" sz="7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Recommendations</a:t>
            </a:r>
            <a:endParaRPr lang="en-US" sz="7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0327" y="2539365"/>
            <a:ext cx="274915" cy="2749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37298" y="2505075"/>
            <a:ext cx="2795349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37298" y="2958703"/>
            <a:ext cx="1275147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Promote exclusive benefits to increase sign-ups.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27" y="3652957"/>
            <a:ext cx="274915" cy="2749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37298" y="3618667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237298" y="4072295"/>
            <a:ext cx="1275147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Reward repeat buyers to grow the "Loyal" segment.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327" y="4766548"/>
            <a:ext cx="274915" cy="2749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37298" y="473225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237298" y="5185886"/>
            <a:ext cx="1275147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 on high-revenue age groups and Express Shipping users.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327" y="5880140"/>
            <a:ext cx="274915" cy="2749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37298" y="5845850"/>
            <a:ext cx="278022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237298" y="6299478"/>
            <a:ext cx="1275147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Highlight top-rated and best-selling products in campaigns.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327" y="6993731"/>
            <a:ext cx="274915" cy="27491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237298" y="6959441"/>
            <a:ext cx="3262789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8" name="Text 11"/>
          <p:cNvSpPr/>
          <p:nvPr/>
        </p:nvSpPr>
        <p:spPr>
          <a:xfrm>
            <a:off x="1237298" y="7413069"/>
            <a:ext cx="12751475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Balance sales boosts with margin control.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6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SCOPE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00789"/>
            <a:ext cx="12012097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Data-Driven Strategy</a:t>
            </a:r>
            <a:endParaRPr lang="en-US" sz="8900" dirty="0"/>
          </a:p>
        </p:txBody>
      </p:sp>
      <p:sp>
        <p:nvSpPr>
          <p:cNvPr id="4" name="Shape 2"/>
          <p:cNvSpPr/>
          <p:nvPr/>
        </p:nvSpPr>
        <p:spPr>
          <a:xfrm>
            <a:off x="793790" y="4258628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258628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5159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Transactional Data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507730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Analyzed 3,900 purchases across diverse product categories.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258628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258628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5159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Insights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565696" y="507730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Uncovered spending patterns, customer segments, and product preferences.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258628"/>
            <a:ext cx="4196358" cy="2164675"/>
          </a:xfrm>
          <a:prstGeom prst="roundRect">
            <a:avLst>
              <a:gd name="adj" fmla="val 6759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258628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51592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Goal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988868" y="507730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Guide strategic decisions and future-proof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5577721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at a Glance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812" y="2007751"/>
            <a:ext cx="4900851" cy="736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3,900</a:t>
            </a:r>
            <a:endParaRPr lang="en-US" sz="5750" dirty="0"/>
          </a:p>
        </p:txBody>
      </p:sp>
      <p:sp>
        <p:nvSpPr>
          <p:cNvPr id="4" name="Text 2"/>
          <p:cNvSpPr/>
          <p:nvPr/>
        </p:nvSpPr>
        <p:spPr>
          <a:xfrm>
            <a:off x="1836777" y="3022640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Total Rows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80812" y="3594140"/>
            <a:ext cx="490085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812" y="4508659"/>
            <a:ext cx="4900851" cy="736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18</a:t>
            </a:r>
            <a:endParaRPr lang="en-US" sz="5750" dirty="0"/>
          </a:p>
        </p:txBody>
      </p:sp>
      <p:sp>
        <p:nvSpPr>
          <p:cNvPr id="7" name="Text 5"/>
          <p:cNvSpPr/>
          <p:nvPr/>
        </p:nvSpPr>
        <p:spPr>
          <a:xfrm>
            <a:off x="1836777" y="552354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Columns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80812" y="6095048"/>
            <a:ext cx="490085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Features tracked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812" y="6702981"/>
            <a:ext cx="490085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 features include demographics, purchase details, and shopping behavior.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6233636" y="2230874"/>
            <a:ext cx="3700224" cy="2096572"/>
          </a:xfrm>
          <a:prstGeom prst="roundRect">
            <a:avLst>
              <a:gd name="adj" fmla="val 6978"/>
            </a:avLst>
          </a:prstGeom>
          <a:solidFill>
            <a:srgbClr val="403234"/>
          </a:solidFill>
          <a:ln/>
        </p:spPr>
      </p:sp>
      <p:sp>
        <p:nvSpPr>
          <p:cNvPr id="11" name="Shape 9"/>
          <p:cNvSpPr/>
          <p:nvPr/>
        </p:nvSpPr>
        <p:spPr>
          <a:xfrm>
            <a:off x="6233636" y="2200394"/>
            <a:ext cx="3700224" cy="121920"/>
          </a:xfrm>
          <a:prstGeom prst="roundRect">
            <a:avLst>
              <a:gd name="adj" fmla="val 27449"/>
            </a:avLst>
          </a:prstGeom>
          <a:solidFill>
            <a:srgbClr val="E2C2B3"/>
          </a:solidFill>
          <a:ln/>
        </p:spPr>
      </p:sp>
      <p:sp>
        <p:nvSpPr>
          <p:cNvPr id="12" name="Shape 10"/>
          <p:cNvSpPr/>
          <p:nvPr/>
        </p:nvSpPr>
        <p:spPr>
          <a:xfrm>
            <a:off x="7749123" y="1896308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E2C2B3"/>
          </a:solidFill>
          <a:ln/>
        </p:spPr>
      </p:sp>
      <p:sp>
        <p:nvSpPr>
          <p:cNvPr id="13" name="Text 11"/>
          <p:cNvSpPr/>
          <p:nvPr/>
        </p:nvSpPr>
        <p:spPr>
          <a:xfrm>
            <a:off x="7949863" y="2063591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6487120" y="278856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Demographics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6487120" y="3360063"/>
            <a:ext cx="319325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Age, Gender, Location, Subscription Status.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0156865" y="2230874"/>
            <a:ext cx="3700224" cy="2096572"/>
          </a:xfrm>
          <a:prstGeom prst="roundRect">
            <a:avLst>
              <a:gd name="adj" fmla="val 6978"/>
            </a:avLst>
          </a:prstGeom>
          <a:solidFill>
            <a:srgbClr val="403234"/>
          </a:solidFill>
          <a:ln/>
        </p:spPr>
      </p:sp>
      <p:sp>
        <p:nvSpPr>
          <p:cNvPr id="17" name="Shape 15"/>
          <p:cNvSpPr/>
          <p:nvPr/>
        </p:nvSpPr>
        <p:spPr>
          <a:xfrm>
            <a:off x="10156865" y="2200394"/>
            <a:ext cx="3700224" cy="121920"/>
          </a:xfrm>
          <a:prstGeom prst="roundRect">
            <a:avLst>
              <a:gd name="adj" fmla="val 27449"/>
            </a:avLst>
          </a:prstGeom>
          <a:solidFill>
            <a:srgbClr val="E2C2B3"/>
          </a:solidFill>
          <a:ln/>
        </p:spPr>
      </p:sp>
      <p:sp>
        <p:nvSpPr>
          <p:cNvPr id="18" name="Shape 16"/>
          <p:cNvSpPr/>
          <p:nvPr/>
        </p:nvSpPr>
        <p:spPr>
          <a:xfrm>
            <a:off x="11672352" y="1896308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E2C2B3"/>
          </a:solidFill>
          <a:ln/>
        </p:spPr>
      </p:sp>
      <p:sp>
        <p:nvSpPr>
          <p:cNvPr id="19" name="Text 17"/>
          <p:cNvSpPr/>
          <p:nvPr/>
        </p:nvSpPr>
        <p:spPr>
          <a:xfrm>
            <a:off x="11873091" y="2063591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410349" y="2788563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Purchase Details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0410349" y="3360063"/>
            <a:ext cx="319325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Item, Category, Amount, Season, Size, Color.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6233636" y="4885015"/>
            <a:ext cx="7623453" cy="1739622"/>
          </a:xfrm>
          <a:prstGeom prst="roundRect">
            <a:avLst>
              <a:gd name="adj" fmla="val 8410"/>
            </a:avLst>
          </a:prstGeom>
          <a:solidFill>
            <a:srgbClr val="403234"/>
          </a:solidFill>
          <a:ln/>
        </p:spPr>
      </p:sp>
      <p:sp>
        <p:nvSpPr>
          <p:cNvPr id="23" name="Shape 21"/>
          <p:cNvSpPr/>
          <p:nvPr/>
        </p:nvSpPr>
        <p:spPr>
          <a:xfrm>
            <a:off x="6233636" y="4854535"/>
            <a:ext cx="7623453" cy="121920"/>
          </a:xfrm>
          <a:prstGeom prst="roundRect">
            <a:avLst>
              <a:gd name="adj" fmla="val 27449"/>
            </a:avLst>
          </a:prstGeom>
          <a:solidFill>
            <a:srgbClr val="E2C2B3"/>
          </a:solidFill>
          <a:ln/>
        </p:spPr>
      </p:sp>
      <p:sp>
        <p:nvSpPr>
          <p:cNvPr id="24" name="Shape 22"/>
          <p:cNvSpPr/>
          <p:nvPr/>
        </p:nvSpPr>
        <p:spPr>
          <a:xfrm>
            <a:off x="9710678" y="4550450"/>
            <a:ext cx="669250" cy="669250"/>
          </a:xfrm>
          <a:prstGeom prst="roundRect">
            <a:avLst>
              <a:gd name="adj" fmla="val 136631"/>
            </a:avLst>
          </a:prstGeom>
          <a:solidFill>
            <a:srgbClr val="E2C2B3"/>
          </a:solidFill>
          <a:ln/>
        </p:spPr>
      </p:sp>
      <p:sp>
        <p:nvSpPr>
          <p:cNvPr id="25" name="Text 23"/>
          <p:cNvSpPr/>
          <p:nvPr/>
        </p:nvSpPr>
        <p:spPr>
          <a:xfrm>
            <a:off x="9911417" y="4717733"/>
            <a:ext cx="267653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6487120" y="544270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Behavior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6487120" y="6014204"/>
            <a:ext cx="7116485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Discount, Promo Code, Previous Purchases, Review Rating.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1020723"/>
            <a:ext cx="6780133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Preparation in Python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66867" y="2219206"/>
            <a:ext cx="195620" cy="880467"/>
          </a:xfrm>
          <a:prstGeom prst="roundRect">
            <a:avLst>
              <a:gd name="adj" fmla="val 15006"/>
            </a:avLst>
          </a:prstGeom>
          <a:solidFill>
            <a:srgbClr val="5F5153"/>
          </a:solidFill>
          <a:ln/>
        </p:spPr>
      </p:sp>
      <p:sp>
        <p:nvSpPr>
          <p:cNvPr id="5" name="Shape 2"/>
          <p:cNvSpPr/>
          <p:nvPr/>
        </p:nvSpPr>
        <p:spPr>
          <a:xfrm>
            <a:off x="6171248" y="2090738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5F515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933" y="2237542"/>
            <a:ext cx="293489" cy="2934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53845" y="2121337"/>
            <a:ext cx="279844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Loading &amp; Exploration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53845" y="2544485"/>
            <a:ext cx="6991707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Imported dataset; checked structure and summary statistics.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660356" y="3588901"/>
            <a:ext cx="195620" cy="880467"/>
          </a:xfrm>
          <a:prstGeom prst="roundRect">
            <a:avLst>
              <a:gd name="adj" fmla="val 15006"/>
            </a:avLst>
          </a:prstGeom>
          <a:solidFill>
            <a:srgbClr val="5F5153"/>
          </a:solidFill>
          <a:ln/>
        </p:spPr>
      </p:sp>
      <p:sp>
        <p:nvSpPr>
          <p:cNvPr id="10" name="Shape 6"/>
          <p:cNvSpPr/>
          <p:nvPr/>
        </p:nvSpPr>
        <p:spPr>
          <a:xfrm>
            <a:off x="6464737" y="3460433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5F515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1422" y="3607237"/>
            <a:ext cx="293489" cy="2934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47334" y="3491032"/>
            <a:ext cx="283023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7247334" y="3914180"/>
            <a:ext cx="669821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Imputed 37 missing Review Ratings using category median.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953845" y="4958596"/>
            <a:ext cx="195620" cy="880467"/>
          </a:xfrm>
          <a:prstGeom prst="roundRect">
            <a:avLst>
              <a:gd name="adj" fmla="val 15006"/>
            </a:avLst>
          </a:prstGeom>
          <a:solidFill>
            <a:srgbClr val="5F5153"/>
          </a:solidFill>
          <a:ln/>
        </p:spPr>
      </p:sp>
      <p:sp>
        <p:nvSpPr>
          <p:cNvPr id="15" name="Shape 10"/>
          <p:cNvSpPr/>
          <p:nvPr/>
        </p:nvSpPr>
        <p:spPr>
          <a:xfrm>
            <a:off x="6758226" y="4830128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5F515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4911" y="4976932"/>
            <a:ext cx="293489" cy="2934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40823" y="4860727"/>
            <a:ext cx="253555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7540823" y="5283875"/>
            <a:ext cx="64047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Created 'age_group' and 'purchase_frequency_days' columns.</a:t>
            </a:r>
            <a:endParaRPr lang="en-US" sz="1500" dirty="0"/>
          </a:p>
        </p:txBody>
      </p:sp>
      <p:sp>
        <p:nvSpPr>
          <p:cNvPr id="19" name="Shape 13"/>
          <p:cNvSpPr/>
          <p:nvPr/>
        </p:nvSpPr>
        <p:spPr>
          <a:xfrm>
            <a:off x="7247453" y="6328291"/>
            <a:ext cx="195620" cy="880467"/>
          </a:xfrm>
          <a:prstGeom prst="roundRect">
            <a:avLst>
              <a:gd name="adj" fmla="val 15006"/>
            </a:avLst>
          </a:prstGeom>
          <a:solidFill>
            <a:srgbClr val="5F5153"/>
          </a:solidFill>
          <a:ln/>
        </p:spPr>
      </p:sp>
      <p:sp>
        <p:nvSpPr>
          <p:cNvPr id="20" name="Shape 14"/>
          <p:cNvSpPr/>
          <p:nvPr/>
        </p:nvSpPr>
        <p:spPr>
          <a:xfrm>
            <a:off x="7051834" y="6199823"/>
            <a:ext cx="586978" cy="586978"/>
          </a:xfrm>
          <a:prstGeom prst="roundRect">
            <a:avLst>
              <a:gd name="adj" fmla="val 77890"/>
            </a:avLst>
          </a:prstGeom>
          <a:solidFill>
            <a:srgbClr val="5F515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8519" y="6346627"/>
            <a:ext cx="293489" cy="29348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34432" y="6230422"/>
            <a:ext cx="2615565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23" name="Text 16"/>
          <p:cNvSpPr/>
          <p:nvPr/>
        </p:nvSpPr>
        <p:spPr>
          <a:xfrm>
            <a:off x="7834432" y="6653570"/>
            <a:ext cx="611112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Loaded cleaned data into PostgreSQL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184"/>
            <a:ext cx="5610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ANALYSIS: REVENUE &amp; SPENDING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2675"/>
            <a:ext cx="12816126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Financial Insights</a:t>
            </a:r>
            <a:endParaRPr lang="en-US" sz="8900" dirty="0"/>
          </a:p>
        </p:txBody>
      </p:sp>
      <p:sp>
        <p:nvSpPr>
          <p:cNvPr id="4" name="Text 2"/>
          <p:cNvSpPr/>
          <p:nvPr/>
        </p:nvSpPr>
        <p:spPr>
          <a:xfrm>
            <a:off x="793790" y="33873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Gender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039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 customers generated significantly higher revenue.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657487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01410" y="4665107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480881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146828" y="480881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$75,191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5315426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545913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146828" y="545913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$157,890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387328"/>
            <a:ext cx="46908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Shipping Type Comparison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99521" y="40394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Express shipping users have a higher average purchase amount.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599521" y="5020389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07141" y="5028009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834074" y="517171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952559" y="5171718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$58.46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607141" y="5678329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834074" y="582203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Express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952559" y="5822037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$60.48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5914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839 customers used discounts but still spent above average.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5653"/>
            <a:ext cx="7324963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Product Performance &amp; Discounts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1860" y="1416725"/>
            <a:ext cx="320921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5 Products by Rating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3838932" y="1923931"/>
            <a:ext cx="22860" cy="5049441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5" name="Shape 3"/>
          <p:cNvSpPr/>
          <p:nvPr/>
        </p:nvSpPr>
        <p:spPr>
          <a:xfrm>
            <a:off x="3535085" y="2102644"/>
            <a:ext cx="338137" cy="22860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6" name="Shape 4"/>
          <p:cNvSpPr/>
          <p:nvPr/>
        </p:nvSpPr>
        <p:spPr>
          <a:xfrm>
            <a:off x="3786961" y="2050673"/>
            <a:ext cx="126802" cy="126802"/>
          </a:xfrm>
          <a:prstGeom prst="roundRect">
            <a:avLst>
              <a:gd name="adj" fmla="val 360562"/>
            </a:avLst>
          </a:prstGeom>
          <a:solidFill>
            <a:srgbClr val="E2C2B3"/>
          </a:solidFill>
          <a:ln/>
        </p:spPr>
      </p:sp>
      <p:sp>
        <p:nvSpPr>
          <p:cNvPr id="7" name="Text 5"/>
          <p:cNvSpPr/>
          <p:nvPr/>
        </p:nvSpPr>
        <p:spPr>
          <a:xfrm>
            <a:off x="1060013" y="1982033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Gloves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91860" y="2415421"/>
            <a:ext cx="258210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Rating: 3.86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3827502" y="3117175"/>
            <a:ext cx="338137" cy="22860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10" name="Shape 8"/>
          <p:cNvSpPr/>
          <p:nvPr/>
        </p:nvSpPr>
        <p:spPr>
          <a:xfrm>
            <a:off x="3786961" y="3065205"/>
            <a:ext cx="126802" cy="126802"/>
          </a:xfrm>
          <a:prstGeom prst="roundRect">
            <a:avLst>
              <a:gd name="adj" fmla="val 360562"/>
            </a:avLst>
          </a:prstGeom>
          <a:solidFill>
            <a:srgbClr val="E2C2B3"/>
          </a:solidFill>
          <a:ln/>
        </p:spPr>
      </p:sp>
      <p:sp>
        <p:nvSpPr>
          <p:cNvPr id="11" name="Text 9"/>
          <p:cNvSpPr/>
          <p:nvPr/>
        </p:nvSpPr>
        <p:spPr>
          <a:xfrm>
            <a:off x="4526756" y="2996565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Sandals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4526756" y="3429953"/>
            <a:ext cx="258222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Rating: 3.84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3535085" y="3991689"/>
            <a:ext cx="338137" cy="22860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14" name="Shape 12"/>
          <p:cNvSpPr/>
          <p:nvPr/>
        </p:nvSpPr>
        <p:spPr>
          <a:xfrm>
            <a:off x="3786961" y="3939719"/>
            <a:ext cx="126802" cy="126802"/>
          </a:xfrm>
          <a:prstGeom prst="roundRect">
            <a:avLst>
              <a:gd name="adj" fmla="val 360562"/>
            </a:avLst>
          </a:prstGeom>
          <a:solidFill>
            <a:srgbClr val="E2C2B3"/>
          </a:solidFill>
          <a:ln/>
        </p:spPr>
      </p:sp>
      <p:sp>
        <p:nvSpPr>
          <p:cNvPr id="15" name="Text 13"/>
          <p:cNvSpPr/>
          <p:nvPr/>
        </p:nvSpPr>
        <p:spPr>
          <a:xfrm>
            <a:off x="1060013" y="3871079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Boots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91860" y="4304467"/>
            <a:ext cx="258210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Rating: 3.82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3827502" y="4866323"/>
            <a:ext cx="338137" cy="22860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18" name="Shape 16"/>
          <p:cNvSpPr/>
          <p:nvPr/>
        </p:nvSpPr>
        <p:spPr>
          <a:xfrm>
            <a:off x="3786961" y="4814352"/>
            <a:ext cx="126802" cy="126802"/>
          </a:xfrm>
          <a:prstGeom prst="roundRect">
            <a:avLst>
              <a:gd name="adj" fmla="val 360562"/>
            </a:avLst>
          </a:prstGeom>
          <a:solidFill>
            <a:srgbClr val="E2C2B3"/>
          </a:solidFill>
          <a:ln/>
        </p:spPr>
      </p:sp>
      <p:sp>
        <p:nvSpPr>
          <p:cNvPr id="19" name="Text 17"/>
          <p:cNvSpPr/>
          <p:nvPr/>
        </p:nvSpPr>
        <p:spPr>
          <a:xfrm>
            <a:off x="4526756" y="4745712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Hat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4526756" y="5179100"/>
            <a:ext cx="258222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Rating: 3.80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3535085" y="5740956"/>
            <a:ext cx="338137" cy="22860"/>
          </a:xfrm>
          <a:prstGeom prst="roundRect">
            <a:avLst>
              <a:gd name="adj" fmla="val 110970"/>
            </a:avLst>
          </a:prstGeom>
          <a:solidFill>
            <a:srgbClr val="786A6C"/>
          </a:solidFill>
          <a:ln/>
        </p:spPr>
      </p:sp>
      <p:sp>
        <p:nvSpPr>
          <p:cNvPr id="22" name="Shape 20"/>
          <p:cNvSpPr/>
          <p:nvPr/>
        </p:nvSpPr>
        <p:spPr>
          <a:xfrm>
            <a:off x="3786961" y="5688985"/>
            <a:ext cx="126802" cy="126802"/>
          </a:xfrm>
          <a:prstGeom prst="roundRect">
            <a:avLst>
              <a:gd name="adj" fmla="val 360562"/>
            </a:avLst>
          </a:prstGeom>
          <a:solidFill>
            <a:srgbClr val="E2C2B3"/>
          </a:solidFill>
          <a:ln/>
        </p:spPr>
      </p:sp>
      <p:sp>
        <p:nvSpPr>
          <p:cNvPr id="23" name="Text 21"/>
          <p:cNvSpPr/>
          <p:nvPr/>
        </p:nvSpPr>
        <p:spPr>
          <a:xfrm>
            <a:off x="1060013" y="5620345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Skirt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591860" y="6053733"/>
            <a:ext cx="2582108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Rating: 3.78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529036" y="1416725"/>
            <a:ext cx="388524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Discount-Dependent Products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29036" y="1902857"/>
            <a:ext cx="651712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Products with the highest percentage of discounted purchases: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7529036" y="2448044"/>
            <a:ext cx="5937171" cy="211336"/>
          </a:xfrm>
          <a:prstGeom prst="roundRect">
            <a:avLst>
              <a:gd name="adj" fmla="val 12004"/>
            </a:avLst>
          </a:prstGeom>
          <a:solidFill>
            <a:srgbClr val="5F5153"/>
          </a:solidFill>
          <a:ln/>
        </p:spPr>
      </p:sp>
      <p:sp>
        <p:nvSpPr>
          <p:cNvPr id="28" name="Shape 26"/>
          <p:cNvSpPr/>
          <p:nvPr/>
        </p:nvSpPr>
        <p:spPr>
          <a:xfrm>
            <a:off x="7529036" y="2448044"/>
            <a:ext cx="2968585" cy="211336"/>
          </a:xfrm>
          <a:prstGeom prst="roundRect">
            <a:avLst>
              <a:gd name="adj" fmla="val 12004"/>
            </a:avLst>
          </a:prstGeom>
          <a:solidFill>
            <a:srgbClr val="E2C2B3"/>
          </a:solidFill>
          <a:ln/>
        </p:spPr>
      </p:sp>
      <p:sp>
        <p:nvSpPr>
          <p:cNvPr id="29" name="Text 27"/>
          <p:cNvSpPr/>
          <p:nvPr/>
        </p:nvSpPr>
        <p:spPr>
          <a:xfrm>
            <a:off x="13593008" y="2448044"/>
            <a:ext cx="453152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50%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529036" y="2870716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Hat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7529036" y="3557707"/>
            <a:ext cx="5617369" cy="211336"/>
          </a:xfrm>
          <a:prstGeom prst="roundRect">
            <a:avLst>
              <a:gd name="adj" fmla="val 12004"/>
            </a:avLst>
          </a:prstGeom>
          <a:solidFill>
            <a:srgbClr val="5F5153"/>
          </a:solidFill>
          <a:ln/>
        </p:spPr>
      </p:sp>
      <p:sp>
        <p:nvSpPr>
          <p:cNvPr id="32" name="Shape 30"/>
          <p:cNvSpPr/>
          <p:nvPr/>
        </p:nvSpPr>
        <p:spPr>
          <a:xfrm>
            <a:off x="7529036" y="3557707"/>
            <a:ext cx="2789515" cy="211336"/>
          </a:xfrm>
          <a:prstGeom prst="roundRect">
            <a:avLst>
              <a:gd name="adj" fmla="val 12004"/>
            </a:avLst>
          </a:prstGeom>
          <a:solidFill>
            <a:srgbClr val="E2C2B3"/>
          </a:solidFill>
          <a:ln/>
        </p:spPr>
      </p:sp>
      <p:sp>
        <p:nvSpPr>
          <p:cNvPr id="33" name="Text 31"/>
          <p:cNvSpPr/>
          <p:nvPr/>
        </p:nvSpPr>
        <p:spPr>
          <a:xfrm>
            <a:off x="13273207" y="3557707"/>
            <a:ext cx="77295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49.66%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529036" y="3980378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Sneakers</a:t>
            </a:r>
            <a:endParaRPr lang="en-US" sz="1650" dirty="0"/>
          </a:p>
        </p:txBody>
      </p:sp>
      <p:sp>
        <p:nvSpPr>
          <p:cNvPr id="35" name="Shape 33"/>
          <p:cNvSpPr/>
          <p:nvPr/>
        </p:nvSpPr>
        <p:spPr>
          <a:xfrm>
            <a:off x="7529036" y="4667369"/>
            <a:ext cx="5617369" cy="211336"/>
          </a:xfrm>
          <a:prstGeom prst="roundRect">
            <a:avLst>
              <a:gd name="adj" fmla="val 12004"/>
            </a:avLst>
          </a:prstGeom>
          <a:solidFill>
            <a:srgbClr val="5F5153"/>
          </a:solidFill>
          <a:ln/>
        </p:spPr>
      </p:sp>
      <p:sp>
        <p:nvSpPr>
          <p:cNvPr id="36" name="Shape 34"/>
          <p:cNvSpPr/>
          <p:nvPr/>
        </p:nvSpPr>
        <p:spPr>
          <a:xfrm>
            <a:off x="7529036" y="4667369"/>
            <a:ext cx="2756416" cy="211336"/>
          </a:xfrm>
          <a:prstGeom prst="roundRect">
            <a:avLst>
              <a:gd name="adj" fmla="val 12004"/>
            </a:avLst>
          </a:prstGeom>
          <a:solidFill>
            <a:srgbClr val="E2C2B3"/>
          </a:solidFill>
          <a:ln/>
        </p:spPr>
      </p:sp>
      <p:sp>
        <p:nvSpPr>
          <p:cNvPr id="37" name="Text 35"/>
          <p:cNvSpPr/>
          <p:nvPr/>
        </p:nvSpPr>
        <p:spPr>
          <a:xfrm>
            <a:off x="13273207" y="4667369"/>
            <a:ext cx="77295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49.07%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7529036" y="5090041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Coat</a:t>
            </a:r>
            <a:endParaRPr lang="en-US" sz="1650" dirty="0"/>
          </a:p>
        </p:txBody>
      </p:sp>
      <p:sp>
        <p:nvSpPr>
          <p:cNvPr id="39" name="Shape 37"/>
          <p:cNvSpPr/>
          <p:nvPr/>
        </p:nvSpPr>
        <p:spPr>
          <a:xfrm>
            <a:off x="7529036" y="5777032"/>
            <a:ext cx="5617369" cy="211336"/>
          </a:xfrm>
          <a:prstGeom prst="roundRect">
            <a:avLst>
              <a:gd name="adj" fmla="val 12004"/>
            </a:avLst>
          </a:prstGeom>
          <a:solidFill>
            <a:srgbClr val="5F5153"/>
          </a:solidFill>
          <a:ln/>
        </p:spPr>
      </p:sp>
      <p:sp>
        <p:nvSpPr>
          <p:cNvPr id="40" name="Shape 38"/>
          <p:cNvSpPr/>
          <p:nvPr/>
        </p:nvSpPr>
        <p:spPr>
          <a:xfrm>
            <a:off x="7529036" y="5777032"/>
            <a:ext cx="2705814" cy="211336"/>
          </a:xfrm>
          <a:prstGeom prst="roundRect">
            <a:avLst>
              <a:gd name="adj" fmla="val 12004"/>
            </a:avLst>
          </a:prstGeom>
          <a:solidFill>
            <a:srgbClr val="E2C2B3"/>
          </a:solidFill>
          <a:ln/>
        </p:spPr>
      </p:sp>
      <p:sp>
        <p:nvSpPr>
          <p:cNvPr id="41" name="Text 39"/>
          <p:cNvSpPr/>
          <p:nvPr/>
        </p:nvSpPr>
        <p:spPr>
          <a:xfrm>
            <a:off x="13273207" y="5777032"/>
            <a:ext cx="77295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48.17%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7529036" y="6199703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Sweater</a:t>
            </a:r>
            <a:endParaRPr lang="en-US" sz="1650" dirty="0"/>
          </a:p>
        </p:txBody>
      </p:sp>
      <p:sp>
        <p:nvSpPr>
          <p:cNvPr id="43" name="Shape 41"/>
          <p:cNvSpPr/>
          <p:nvPr/>
        </p:nvSpPr>
        <p:spPr>
          <a:xfrm>
            <a:off x="7529036" y="6886694"/>
            <a:ext cx="5617369" cy="211336"/>
          </a:xfrm>
          <a:prstGeom prst="roundRect">
            <a:avLst>
              <a:gd name="adj" fmla="val 12004"/>
            </a:avLst>
          </a:prstGeom>
          <a:solidFill>
            <a:srgbClr val="5F5153"/>
          </a:solidFill>
          <a:ln/>
        </p:spPr>
      </p:sp>
      <p:sp>
        <p:nvSpPr>
          <p:cNvPr id="44" name="Shape 42"/>
          <p:cNvSpPr/>
          <p:nvPr/>
        </p:nvSpPr>
        <p:spPr>
          <a:xfrm>
            <a:off x="7529036" y="6886694"/>
            <a:ext cx="2660928" cy="211336"/>
          </a:xfrm>
          <a:prstGeom prst="roundRect">
            <a:avLst>
              <a:gd name="adj" fmla="val 12004"/>
            </a:avLst>
          </a:prstGeom>
          <a:solidFill>
            <a:srgbClr val="E2C2B3"/>
          </a:solidFill>
          <a:ln/>
        </p:spPr>
      </p:sp>
      <p:sp>
        <p:nvSpPr>
          <p:cNvPr id="45" name="Text 43"/>
          <p:cNvSpPr/>
          <p:nvPr/>
        </p:nvSpPr>
        <p:spPr>
          <a:xfrm>
            <a:off x="13273207" y="6886694"/>
            <a:ext cx="772954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47.37%</a:t>
            </a:r>
            <a:endParaRPr lang="en-US" sz="1650" dirty="0"/>
          </a:p>
        </p:txBody>
      </p:sp>
      <p:sp>
        <p:nvSpPr>
          <p:cNvPr id="46" name="Text 44"/>
          <p:cNvSpPr/>
          <p:nvPr/>
        </p:nvSpPr>
        <p:spPr>
          <a:xfrm>
            <a:off x="7529036" y="7309366"/>
            <a:ext cx="21139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Pants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3171"/>
            <a:ext cx="3249573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LIFECYCLE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65453" y="1272897"/>
            <a:ext cx="13099494" cy="2733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750"/>
              </a:lnSpc>
              <a:buNone/>
            </a:pPr>
            <a:r>
              <a:rPr lang="en-US" sz="86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Segmentation &amp; Loyalty</a:t>
            </a:r>
            <a:endParaRPr lang="en-US" sz="8600" dirty="0"/>
          </a:p>
        </p:txBody>
      </p:sp>
      <p:sp>
        <p:nvSpPr>
          <p:cNvPr id="4" name="Shape 2"/>
          <p:cNvSpPr/>
          <p:nvPr/>
        </p:nvSpPr>
        <p:spPr>
          <a:xfrm>
            <a:off x="765453" y="4334828"/>
            <a:ext cx="4220647" cy="2203609"/>
          </a:xfrm>
          <a:prstGeom prst="roundRect">
            <a:avLst>
              <a:gd name="adj" fmla="val 1489"/>
            </a:avLst>
          </a:prstGeom>
          <a:solidFill>
            <a:srgbClr val="5F5153"/>
          </a:solidFill>
          <a:ln/>
        </p:spPr>
      </p:sp>
      <p:sp>
        <p:nvSpPr>
          <p:cNvPr id="5" name="Shape 3"/>
          <p:cNvSpPr/>
          <p:nvPr/>
        </p:nvSpPr>
        <p:spPr>
          <a:xfrm>
            <a:off x="984171" y="4553545"/>
            <a:ext cx="656153" cy="656153"/>
          </a:xfrm>
          <a:prstGeom prst="roundRect">
            <a:avLst>
              <a:gd name="adj" fmla="val 13934381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4550" y="4733925"/>
            <a:ext cx="295275" cy="2952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4171" y="5428417"/>
            <a:ext cx="3280886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Loyal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984171" y="5969794"/>
            <a:ext cx="378321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4817" y="4334828"/>
            <a:ext cx="4220647" cy="2203609"/>
          </a:xfrm>
          <a:prstGeom prst="roundRect">
            <a:avLst>
              <a:gd name="adj" fmla="val 1489"/>
            </a:avLst>
          </a:prstGeom>
          <a:solidFill>
            <a:srgbClr val="5F5153"/>
          </a:solidFill>
          <a:ln/>
        </p:spPr>
      </p:sp>
      <p:sp>
        <p:nvSpPr>
          <p:cNvPr id="10" name="Shape 7"/>
          <p:cNvSpPr/>
          <p:nvPr/>
        </p:nvSpPr>
        <p:spPr>
          <a:xfrm>
            <a:off x="5423535" y="4553545"/>
            <a:ext cx="656153" cy="656153"/>
          </a:xfrm>
          <a:prstGeom prst="roundRect">
            <a:avLst>
              <a:gd name="adj" fmla="val 13934381"/>
            </a:avLst>
          </a:prstGeom>
          <a:solidFill>
            <a:srgbClr val="E2C2B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3915" y="4733925"/>
            <a:ext cx="295275" cy="2952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3535" y="5428417"/>
            <a:ext cx="3280886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Returning</a:t>
            </a:r>
            <a:endParaRPr lang="en-US" sz="2550" dirty="0"/>
          </a:p>
        </p:txBody>
      </p:sp>
      <p:sp>
        <p:nvSpPr>
          <p:cNvPr id="13" name="Text 9"/>
          <p:cNvSpPr/>
          <p:nvPr/>
        </p:nvSpPr>
        <p:spPr>
          <a:xfrm>
            <a:off x="5423535" y="5969794"/>
            <a:ext cx="378321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4182" y="4334828"/>
            <a:ext cx="4220647" cy="2203609"/>
          </a:xfrm>
          <a:prstGeom prst="roundRect">
            <a:avLst>
              <a:gd name="adj" fmla="val 1489"/>
            </a:avLst>
          </a:prstGeom>
          <a:solidFill>
            <a:srgbClr val="5F515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2899" y="4553545"/>
            <a:ext cx="656153" cy="656153"/>
          </a:xfrm>
          <a:prstGeom prst="roundRect">
            <a:avLst>
              <a:gd name="adj" fmla="val 13934381"/>
            </a:avLst>
          </a:prstGeom>
          <a:solidFill>
            <a:srgbClr val="E2C2B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3279" y="4733925"/>
            <a:ext cx="295275" cy="2952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2899" y="5428417"/>
            <a:ext cx="3280886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New</a:t>
            </a:r>
            <a:endParaRPr lang="en-US" sz="2550" dirty="0"/>
          </a:p>
        </p:txBody>
      </p:sp>
      <p:sp>
        <p:nvSpPr>
          <p:cNvPr id="18" name="Text 13"/>
          <p:cNvSpPr/>
          <p:nvPr/>
        </p:nvSpPr>
        <p:spPr>
          <a:xfrm>
            <a:off x="9862899" y="5969794"/>
            <a:ext cx="378321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1093470" y="7030403"/>
            <a:ext cx="12771477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Repeat buyers (&gt;5 purchases) are significantly more likely to subscribe (958 Yes vs. 2518 No).</a:t>
            </a:r>
            <a:endParaRPr lang="en-US" sz="1700" dirty="0"/>
          </a:p>
        </p:txBody>
      </p:sp>
      <p:sp>
        <p:nvSpPr>
          <p:cNvPr id="20" name="Shape 15"/>
          <p:cNvSpPr/>
          <p:nvPr/>
        </p:nvSpPr>
        <p:spPr>
          <a:xfrm>
            <a:off x="765453" y="6784419"/>
            <a:ext cx="30480" cy="841891"/>
          </a:xfrm>
          <a:prstGeom prst="rect">
            <a:avLst/>
          </a:prstGeom>
          <a:solidFill>
            <a:srgbClr val="E2C2B3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3794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Subscription Impact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Non-subscribers account for the majority of customers and total revenue.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1638" y="2597825"/>
            <a:ext cx="6342102" cy="1200388"/>
          </a:xfrm>
          <a:prstGeom prst="roundRect">
            <a:avLst>
              <a:gd name="adj" fmla="val 257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9258" y="2605445"/>
            <a:ext cx="632686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5712" y="2736771"/>
            <a:ext cx="11656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21148" y="2736771"/>
            <a:ext cx="116181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1,053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02775" y="2736771"/>
            <a:ext cx="116181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$59.49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684401" y="2736771"/>
            <a:ext cx="11656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$62,645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9258" y="3198019"/>
            <a:ext cx="632686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35712" y="3329345"/>
            <a:ext cx="11656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21148" y="3329345"/>
            <a:ext cx="116181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2,847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102775" y="3329345"/>
            <a:ext cx="116181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$59.87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84401" y="3329345"/>
            <a:ext cx="116562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$170,436</a:t>
            </a:r>
            <a:endParaRPr lang="en-US" sz="16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368" y="265509"/>
            <a:ext cx="3019544" cy="77001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3545" y="584240"/>
            <a:ext cx="6077545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Age Group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743545" y="1566743"/>
            <a:ext cx="76569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Adults and Middle-aged customers drive the highest revenue contribution.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743545" y="2485311"/>
            <a:ext cx="7656909" cy="5161598"/>
          </a:xfrm>
          <a:prstGeom prst="roundRect">
            <a:avLst>
              <a:gd name="adj" fmla="val 617"/>
            </a:avLst>
          </a:prstGeom>
          <a:solidFill>
            <a:srgbClr val="5F5153"/>
          </a:solidFill>
          <a:ln/>
        </p:spPr>
      </p:sp>
      <p:sp>
        <p:nvSpPr>
          <p:cNvPr id="7" name="Shape 3"/>
          <p:cNvSpPr/>
          <p:nvPr/>
        </p:nvSpPr>
        <p:spPr>
          <a:xfrm>
            <a:off x="743545" y="2485311"/>
            <a:ext cx="7656909" cy="1290399"/>
          </a:xfrm>
          <a:prstGeom prst="roundRect">
            <a:avLst>
              <a:gd name="adj" fmla="val 2470"/>
            </a:avLst>
          </a:prstGeom>
          <a:solidFill>
            <a:srgbClr val="5F5153"/>
          </a:solidFill>
          <a:ln/>
        </p:spPr>
      </p:sp>
      <p:sp>
        <p:nvSpPr>
          <p:cNvPr id="8" name="Text 4"/>
          <p:cNvSpPr/>
          <p:nvPr/>
        </p:nvSpPr>
        <p:spPr>
          <a:xfrm>
            <a:off x="955953" y="2697718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Young Adult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55953" y="3223498"/>
            <a:ext cx="723209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$62,143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43545" y="3775710"/>
            <a:ext cx="7656909" cy="1290399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11" name="Shape 7"/>
          <p:cNvSpPr/>
          <p:nvPr/>
        </p:nvSpPr>
        <p:spPr>
          <a:xfrm>
            <a:off x="743545" y="3775710"/>
            <a:ext cx="7656909" cy="22860"/>
          </a:xfrm>
          <a:prstGeom prst="roundRect">
            <a:avLst>
              <a:gd name="adj" fmla="val 139414"/>
            </a:avLst>
          </a:prstGeom>
          <a:solidFill>
            <a:srgbClr val="786A6C"/>
          </a:solidFill>
          <a:ln/>
        </p:spPr>
      </p:sp>
      <p:sp>
        <p:nvSpPr>
          <p:cNvPr id="12" name="Text 8"/>
          <p:cNvSpPr/>
          <p:nvPr/>
        </p:nvSpPr>
        <p:spPr>
          <a:xfrm>
            <a:off x="955953" y="3988117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Middle-aged</a:t>
            </a:r>
            <a:endParaRPr lang="en-US" sz="2500" dirty="0"/>
          </a:p>
        </p:txBody>
      </p:sp>
      <p:sp>
        <p:nvSpPr>
          <p:cNvPr id="13" name="Text 9"/>
          <p:cNvSpPr/>
          <p:nvPr/>
        </p:nvSpPr>
        <p:spPr>
          <a:xfrm>
            <a:off x="955953" y="4513898"/>
            <a:ext cx="723209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$59,197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3545" y="5066109"/>
            <a:ext cx="7656909" cy="1290399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15" name="Shape 11"/>
          <p:cNvSpPr/>
          <p:nvPr/>
        </p:nvSpPr>
        <p:spPr>
          <a:xfrm>
            <a:off x="743545" y="5066109"/>
            <a:ext cx="7656909" cy="22860"/>
          </a:xfrm>
          <a:prstGeom prst="roundRect">
            <a:avLst>
              <a:gd name="adj" fmla="val 139414"/>
            </a:avLst>
          </a:prstGeom>
          <a:solidFill>
            <a:srgbClr val="786A6C"/>
          </a:solidFill>
          <a:ln/>
        </p:spPr>
      </p:sp>
      <p:sp>
        <p:nvSpPr>
          <p:cNvPr id="16" name="Text 12"/>
          <p:cNvSpPr/>
          <p:nvPr/>
        </p:nvSpPr>
        <p:spPr>
          <a:xfrm>
            <a:off x="955953" y="5278517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Adult</a:t>
            </a:r>
            <a:endParaRPr lang="en-US" sz="2500" dirty="0"/>
          </a:p>
        </p:txBody>
      </p:sp>
      <p:sp>
        <p:nvSpPr>
          <p:cNvPr id="17" name="Text 13"/>
          <p:cNvSpPr/>
          <p:nvPr/>
        </p:nvSpPr>
        <p:spPr>
          <a:xfrm>
            <a:off x="955953" y="5804297"/>
            <a:ext cx="723209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$55,978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743545" y="6356509"/>
            <a:ext cx="7656909" cy="1290399"/>
          </a:xfrm>
          <a:prstGeom prst="rect">
            <a:avLst/>
          </a:prstGeom>
          <a:solidFill>
            <a:srgbClr val="5F5153"/>
          </a:solidFill>
          <a:ln/>
        </p:spPr>
      </p:sp>
      <p:sp>
        <p:nvSpPr>
          <p:cNvPr id="19" name="Shape 15"/>
          <p:cNvSpPr/>
          <p:nvPr/>
        </p:nvSpPr>
        <p:spPr>
          <a:xfrm>
            <a:off x="743545" y="6356509"/>
            <a:ext cx="7656909" cy="22860"/>
          </a:xfrm>
          <a:prstGeom prst="roundRect">
            <a:avLst>
              <a:gd name="adj" fmla="val 139414"/>
            </a:avLst>
          </a:prstGeom>
          <a:solidFill>
            <a:srgbClr val="786A6C"/>
          </a:solidFill>
          <a:ln/>
        </p:spPr>
      </p:sp>
      <p:sp>
        <p:nvSpPr>
          <p:cNvPr id="20" name="Text 16"/>
          <p:cNvSpPr/>
          <p:nvPr/>
        </p:nvSpPr>
        <p:spPr>
          <a:xfrm>
            <a:off x="955953" y="6568916"/>
            <a:ext cx="3186946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Senior</a:t>
            </a:r>
            <a:endParaRPr lang="en-US" sz="2500" dirty="0"/>
          </a:p>
        </p:txBody>
      </p:sp>
      <p:sp>
        <p:nvSpPr>
          <p:cNvPr id="21" name="Text 17"/>
          <p:cNvSpPr/>
          <p:nvPr/>
        </p:nvSpPr>
        <p:spPr>
          <a:xfrm>
            <a:off x="955953" y="7094696"/>
            <a:ext cx="7232094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$55,763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2025-11-06T07:01:51Z</dcterms:created>
  <dcterms:modified xsi:type="dcterms:W3CDTF">2025-11-06T07:01:51Z</dcterms:modified>
</cp:coreProperties>
</file>